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C15D69-9C4A-4556-BF6D-A51BA972EA68}" v="1" dt="2022-11-27T22:41:34.522"/>
    <p1510:client id="{9387D42B-0295-4885-A35F-4882156985E3}" v="1761" dt="2022-11-27T19:24:00.278"/>
    <p1510:client id="{A3ACC256-C534-4F38-BD58-8467FA8D0772}" v="7" dt="2022-11-27T19:56:05.361"/>
    <p1510:client id="{C11DDF46-4650-4AA4-B1E1-718846D8BE56}" v="2196" dt="2022-11-27T20:15:56.9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27.11.2022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Tela de computador com relógio&#10;&#10;Descrição gerada automaticamente">
            <a:extLst>
              <a:ext uri="{FF2B5EF4-FFF2-40B4-BE49-F238E27FC236}">
                <a16:creationId xmlns:a16="http://schemas.microsoft.com/office/drawing/2014/main" id="{4F434D44-F3AC-21DD-51DB-0EAF19F350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22" r="23141" b="9091"/>
          <a:stretch/>
        </p:blipFill>
        <p:spPr>
          <a:xfrm>
            <a:off x="3523488" y="197932"/>
            <a:ext cx="8668512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de-DE" sz="1300">
                <a:cs typeface="Calibri"/>
              </a:rPr>
              <a:t>CAIO MASCARENHAS </a:t>
            </a:r>
            <a:endParaRPr lang="pt-BR" sz="1300"/>
          </a:p>
          <a:p>
            <a:pPr algn="l"/>
            <a:r>
              <a:rPr lang="de-DE" sz="1300">
                <a:cs typeface="Calibri"/>
              </a:rPr>
              <a:t>JÚLIA AZEVEDO</a:t>
            </a:r>
          </a:p>
          <a:p>
            <a:pPr algn="l"/>
            <a:r>
              <a:rPr lang="de-DE" sz="1300">
                <a:cs typeface="Calibri"/>
              </a:rPr>
              <a:t>TAISA LIMA</a:t>
            </a:r>
          </a:p>
          <a:p>
            <a:pPr algn="l"/>
            <a:r>
              <a:rPr lang="de-DE" sz="1300">
                <a:cs typeface="Calibri"/>
              </a:rPr>
              <a:t>RICARDO VINICIUS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73BDB7AC-C4B3-7B02-B3D4-9A332AA7597B}"/>
              </a:ext>
            </a:extLst>
          </p:cNvPr>
          <p:cNvSpPr/>
          <p:nvPr/>
        </p:nvSpPr>
        <p:spPr>
          <a:xfrm>
            <a:off x="415636" y="1484415"/>
            <a:ext cx="2157350" cy="821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96D2B2-6142-12CD-1D5E-C0545CD3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69" y="28657"/>
            <a:ext cx="10515600" cy="1325563"/>
          </a:xfrm>
        </p:spPr>
        <p:txBody>
          <a:bodyPr/>
          <a:lstStyle/>
          <a:p>
            <a:r>
              <a:rPr lang="pt-BR" b="1">
                <a:cs typeface="Calibri Light"/>
              </a:rPr>
              <a:t>TERMINOLOGIA</a:t>
            </a:r>
            <a:r>
              <a:rPr lang="pt-BR">
                <a:cs typeface="Calibri Light"/>
              </a:rPr>
              <a:t> </a:t>
            </a:r>
            <a:r>
              <a:rPr lang="pt-BR" b="1">
                <a:cs typeface="Calibri Light"/>
              </a:rPr>
              <a:t>DA CRIPTOGRAFIA</a:t>
            </a:r>
            <a:endParaRPr lang="pt-BR" b="1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1C539A-D25C-AA0A-9BA7-11868268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836" y="1627703"/>
            <a:ext cx="2084120" cy="8184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>
                <a:solidFill>
                  <a:schemeClr val="bg1"/>
                </a:solidFill>
                <a:cs typeface="Calibri" panose="020F0502020204030204"/>
              </a:rPr>
              <a:t>TEXTO PURO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AF928D4-F63C-3A8D-F459-F9FC2C131117}"/>
              </a:ext>
            </a:extLst>
          </p:cNvPr>
          <p:cNvSpPr/>
          <p:nvPr/>
        </p:nvSpPr>
        <p:spPr>
          <a:xfrm>
            <a:off x="9896" y="1009402"/>
            <a:ext cx="12172207" cy="1880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4926541-4300-C814-3DBB-7F26C13421BA}"/>
              </a:ext>
            </a:extLst>
          </p:cNvPr>
          <p:cNvSpPr txBox="1"/>
          <p:nvPr/>
        </p:nvSpPr>
        <p:spPr>
          <a:xfrm>
            <a:off x="132607" y="2626425"/>
            <a:ext cx="308956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2400"/>
              <a:t>FORMATO DOS DADOS ANTES DE SEREM ENCRIPTADOS </a:t>
            </a:r>
            <a:r>
              <a:rPr lang="pt-BR" sz="2400">
                <a:cs typeface="Calibri"/>
              </a:rPr>
              <a:t>​</a:t>
            </a:r>
            <a:endParaRPr lang="pt-BR"/>
          </a:p>
        </p:txBody>
      </p:sp>
      <p:sp>
        <p:nvSpPr>
          <p:cNvPr id="10" name="Seta: para Baixo 9">
            <a:extLst>
              <a:ext uri="{FF2B5EF4-FFF2-40B4-BE49-F238E27FC236}">
                <a16:creationId xmlns:a16="http://schemas.microsoft.com/office/drawing/2014/main" id="{33C14B82-CA6F-2A6C-6F4F-053D7155349D}"/>
              </a:ext>
            </a:extLst>
          </p:cNvPr>
          <p:cNvSpPr/>
          <p:nvPr/>
        </p:nvSpPr>
        <p:spPr>
          <a:xfrm>
            <a:off x="1316182" y="2246415"/>
            <a:ext cx="277090" cy="3265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4A010DB8-CE58-A49E-796A-4EEE9F980A96}"/>
              </a:ext>
            </a:extLst>
          </p:cNvPr>
          <p:cNvSpPr/>
          <p:nvPr/>
        </p:nvSpPr>
        <p:spPr>
          <a:xfrm>
            <a:off x="4502726" y="1484415"/>
            <a:ext cx="2157350" cy="821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800">
                <a:cs typeface="Calibri"/>
              </a:rPr>
              <a:t>TEXTO CIFRADO</a:t>
            </a:r>
            <a:endParaRPr lang="pt-BR" sz="280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357311F-0104-0105-5141-545113460C78}"/>
              </a:ext>
            </a:extLst>
          </p:cNvPr>
          <p:cNvSpPr txBox="1"/>
          <p:nvPr/>
        </p:nvSpPr>
        <p:spPr>
          <a:xfrm>
            <a:off x="4199906" y="2626425"/>
            <a:ext cx="333696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/>
              <a:t>FORMATO DOS DADOS DEPOIS DE SEREM ENCRIPTADOS</a:t>
            </a:r>
            <a:endParaRPr lang="pt-BR" sz="2400">
              <a:cs typeface="Calibri"/>
            </a:endParaRPr>
          </a:p>
        </p:txBody>
      </p:sp>
      <p:sp>
        <p:nvSpPr>
          <p:cNvPr id="13" name="Seta: para Baixo 12">
            <a:extLst>
              <a:ext uri="{FF2B5EF4-FFF2-40B4-BE49-F238E27FC236}">
                <a16:creationId xmlns:a16="http://schemas.microsoft.com/office/drawing/2014/main" id="{BB3B9BD5-4E5A-2110-187F-7A1B47DEDE2A}"/>
              </a:ext>
            </a:extLst>
          </p:cNvPr>
          <p:cNvSpPr/>
          <p:nvPr/>
        </p:nvSpPr>
        <p:spPr>
          <a:xfrm>
            <a:off x="5482441" y="2246415"/>
            <a:ext cx="277090" cy="3265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D611A231-1E71-990B-1478-F830DA9063E1}"/>
              </a:ext>
            </a:extLst>
          </p:cNvPr>
          <p:cNvSpPr/>
          <p:nvPr/>
        </p:nvSpPr>
        <p:spPr>
          <a:xfrm>
            <a:off x="8490855" y="1484415"/>
            <a:ext cx="2157350" cy="821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800">
                <a:cs typeface="Calibri"/>
              </a:rPr>
              <a:t>CHAVE</a:t>
            </a:r>
            <a:endParaRPr lang="pt-BR" sz="2800"/>
          </a:p>
        </p:txBody>
      </p:sp>
      <p:sp>
        <p:nvSpPr>
          <p:cNvPr id="15" name="Seta: para Baixo 14">
            <a:extLst>
              <a:ext uri="{FF2B5EF4-FFF2-40B4-BE49-F238E27FC236}">
                <a16:creationId xmlns:a16="http://schemas.microsoft.com/office/drawing/2014/main" id="{482B7425-1BC7-6EA3-B0BB-FD48F5C1DFB5}"/>
              </a:ext>
            </a:extLst>
          </p:cNvPr>
          <p:cNvSpPr/>
          <p:nvPr/>
        </p:nvSpPr>
        <p:spPr>
          <a:xfrm>
            <a:off x="9490363" y="2187038"/>
            <a:ext cx="277090" cy="3265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ACBE888-D3B4-AD4F-BAAB-C3B5A24E6B42}"/>
              </a:ext>
            </a:extLst>
          </p:cNvPr>
          <p:cNvSpPr txBox="1"/>
          <p:nvPr/>
        </p:nvSpPr>
        <p:spPr>
          <a:xfrm>
            <a:off x="7703126" y="2576944"/>
            <a:ext cx="417813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/>
              <a:t>UM VALOR SECRETO UTILIZADO DURANTE A ENCRIPTAÇÃO E DESENCRIPTAÇÃO DOS DADOS</a:t>
            </a:r>
            <a:endParaRPr lang="pt-BR" sz="2400">
              <a:cs typeface="Calibri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1FB3F8E-2DC8-F11E-FB7B-E67CA3B9CA2F}"/>
              </a:ext>
            </a:extLst>
          </p:cNvPr>
          <p:cNvSpPr/>
          <p:nvPr/>
        </p:nvSpPr>
        <p:spPr>
          <a:xfrm>
            <a:off x="1880257" y="4255324"/>
            <a:ext cx="2276103" cy="821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800">
                <a:cs typeface="Calibri"/>
              </a:rPr>
              <a:t>ENCRIPTAÇÃO</a:t>
            </a:r>
            <a:endParaRPr lang="pt-BR" sz="2800"/>
          </a:p>
        </p:txBody>
      </p:sp>
      <p:sp>
        <p:nvSpPr>
          <p:cNvPr id="19" name="Seta: para Baixo 18">
            <a:extLst>
              <a:ext uri="{FF2B5EF4-FFF2-40B4-BE49-F238E27FC236}">
                <a16:creationId xmlns:a16="http://schemas.microsoft.com/office/drawing/2014/main" id="{9FE3EF46-CB81-FD30-AAB0-2A86F82E1BA4}"/>
              </a:ext>
            </a:extLst>
          </p:cNvPr>
          <p:cNvSpPr/>
          <p:nvPr/>
        </p:nvSpPr>
        <p:spPr>
          <a:xfrm>
            <a:off x="2790702" y="4977740"/>
            <a:ext cx="277090" cy="3265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BCC0FAA-CAA1-9C05-F2F6-13E987A99597}"/>
              </a:ext>
            </a:extLst>
          </p:cNvPr>
          <p:cNvSpPr txBox="1"/>
          <p:nvPr/>
        </p:nvSpPr>
        <p:spPr>
          <a:xfrm>
            <a:off x="904503" y="5308267"/>
            <a:ext cx="376249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2400"/>
              <a:t>MÉTODO DE TRANSFORMAR TEXTO PURO EM TEXTO CIFRADO</a:t>
            </a:r>
            <a:endParaRPr lang="pt-BR" sz="2400">
              <a:cs typeface="Calibri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59435959-8918-F761-8CD2-620849131A6B}"/>
              </a:ext>
            </a:extLst>
          </p:cNvPr>
          <p:cNvSpPr/>
          <p:nvPr/>
        </p:nvSpPr>
        <p:spPr>
          <a:xfrm>
            <a:off x="6660075" y="4255324"/>
            <a:ext cx="2869869" cy="821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800">
                <a:cs typeface="Calibri"/>
              </a:rPr>
              <a:t>DESENCRIPTAÇÃO</a:t>
            </a:r>
            <a:endParaRPr lang="pt-BR" sz="280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C47C9057-2082-842D-8358-6604CC1D7521}"/>
              </a:ext>
            </a:extLst>
          </p:cNvPr>
          <p:cNvSpPr txBox="1"/>
          <p:nvPr/>
        </p:nvSpPr>
        <p:spPr>
          <a:xfrm>
            <a:off x="6179126" y="5248890"/>
            <a:ext cx="376249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2400"/>
              <a:t>MÉTODO DE TRANSFORMAR O TEXTO CIFRADO EM TEXTO PURO</a:t>
            </a:r>
            <a:endParaRPr lang="pt-BR" sz="2400">
              <a:cs typeface="Calibri"/>
            </a:endParaRPr>
          </a:p>
        </p:txBody>
      </p:sp>
      <p:sp>
        <p:nvSpPr>
          <p:cNvPr id="23" name="Seta: para Baixo 22">
            <a:extLst>
              <a:ext uri="{FF2B5EF4-FFF2-40B4-BE49-F238E27FC236}">
                <a16:creationId xmlns:a16="http://schemas.microsoft.com/office/drawing/2014/main" id="{EA5C9DC0-6184-90F8-93B5-2D766D019090}"/>
              </a:ext>
            </a:extLst>
          </p:cNvPr>
          <p:cNvSpPr/>
          <p:nvPr/>
        </p:nvSpPr>
        <p:spPr>
          <a:xfrm>
            <a:off x="8065324" y="4977740"/>
            <a:ext cx="277090" cy="326571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4" name="Imagem 24" descr="Texto&#10;&#10;Descrição gerada automaticamente">
            <a:extLst>
              <a:ext uri="{FF2B5EF4-FFF2-40B4-BE49-F238E27FC236}">
                <a16:creationId xmlns:a16="http://schemas.microsoft.com/office/drawing/2014/main" id="{62AFB9F1-F2F9-33C3-5C90-5C718F5F5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53" y="1321501"/>
            <a:ext cx="2743200" cy="1543050"/>
          </a:xfrm>
          <a:prstGeom prst="rect">
            <a:avLst/>
          </a:prstGeom>
        </p:spPr>
      </p:pic>
      <p:pic>
        <p:nvPicPr>
          <p:cNvPr id="25" name="Imagem 25" descr="Uma imagem contendo Texto&#10;&#10;Descrição gerada automaticamente">
            <a:extLst>
              <a:ext uri="{FF2B5EF4-FFF2-40B4-BE49-F238E27FC236}">
                <a16:creationId xmlns:a16="http://schemas.microsoft.com/office/drawing/2014/main" id="{B991125F-2300-0FE5-22ED-B0F58A593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647" y="876177"/>
            <a:ext cx="3643744" cy="2047751"/>
          </a:xfrm>
          <a:prstGeom prst="rect">
            <a:avLst/>
          </a:prstGeom>
        </p:spPr>
      </p:pic>
      <p:pic>
        <p:nvPicPr>
          <p:cNvPr id="27" name="Imagem 27" descr="Uma imagem contendo Ícone&#10;&#10;Descrição gerada automaticamente">
            <a:extLst>
              <a:ext uri="{FF2B5EF4-FFF2-40B4-BE49-F238E27FC236}">
                <a16:creationId xmlns:a16="http://schemas.microsoft.com/office/drawing/2014/main" id="{DC9F1928-6264-0B80-580E-220C4BF4A4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2114" y="608981"/>
            <a:ext cx="4633356" cy="2572246"/>
          </a:xfrm>
          <a:prstGeom prst="rect">
            <a:avLst/>
          </a:prstGeom>
        </p:spPr>
      </p:pic>
      <p:pic>
        <p:nvPicPr>
          <p:cNvPr id="28" name="Imagem 28">
            <a:extLst>
              <a:ext uri="{FF2B5EF4-FFF2-40B4-BE49-F238E27FC236}">
                <a16:creationId xmlns:a16="http://schemas.microsoft.com/office/drawing/2014/main" id="{4DB8E6A7-E6EA-003A-4FCE-73755A56D8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5647" y="3676774"/>
            <a:ext cx="3524992" cy="1978478"/>
          </a:xfrm>
          <a:prstGeom prst="rect">
            <a:avLst/>
          </a:prstGeom>
        </p:spPr>
      </p:pic>
      <p:pic>
        <p:nvPicPr>
          <p:cNvPr id="29" name="Imagem 29" descr="Uma imagem contendo Texto&#10;&#10;Descrição gerada automaticamente">
            <a:extLst>
              <a:ext uri="{FF2B5EF4-FFF2-40B4-BE49-F238E27FC236}">
                <a16:creationId xmlns:a16="http://schemas.microsoft.com/office/drawing/2014/main" id="{0993F650-0E30-ACD4-A275-17DAEA1E5F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1751" y="3775735"/>
            <a:ext cx="3188524" cy="179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5C5661-10E9-8182-DC48-69F70ACA7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5057" y="-40615"/>
            <a:ext cx="10515600" cy="1325563"/>
          </a:xfrm>
        </p:spPr>
        <p:txBody>
          <a:bodyPr/>
          <a:lstStyle/>
          <a:p>
            <a:r>
              <a:rPr lang="pt-BR" b="1">
                <a:cs typeface="Calibri Light"/>
              </a:rPr>
              <a:t>CLASSIFICAÇÃO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D077476-F233-664C-E5F5-28DD8E0C4D71}"/>
              </a:ext>
            </a:extLst>
          </p:cNvPr>
          <p:cNvSpPr/>
          <p:nvPr/>
        </p:nvSpPr>
        <p:spPr>
          <a:xfrm>
            <a:off x="9896" y="1009402"/>
            <a:ext cx="12172207" cy="1880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9FBE394-79DD-D03F-100D-EAF3B196AA15}"/>
              </a:ext>
            </a:extLst>
          </p:cNvPr>
          <p:cNvSpPr txBox="1"/>
          <p:nvPr/>
        </p:nvSpPr>
        <p:spPr>
          <a:xfrm>
            <a:off x="4591792" y="1326077"/>
            <a:ext cx="489151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800">
                <a:cs typeface="Calibri"/>
              </a:rPr>
              <a:t>CRIPTOGRAFIA</a:t>
            </a:r>
            <a:endParaRPr lang="pt-BR" sz="2800"/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4AAFA948-B893-3D82-E5AC-AB200F5B800C}"/>
              </a:ext>
            </a:extLst>
          </p:cNvPr>
          <p:cNvCxnSpPr/>
          <p:nvPr/>
        </p:nvCxnSpPr>
        <p:spPr>
          <a:xfrm>
            <a:off x="1852922" y="1956829"/>
            <a:ext cx="8089075" cy="3959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9B8A76CE-C202-8D1A-9E78-1481201503BD}"/>
              </a:ext>
            </a:extLst>
          </p:cNvPr>
          <p:cNvCxnSpPr>
            <a:cxnSpLocks/>
          </p:cNvCxnSpPr>
          <p:nvPr/>
        </p:nvCxnSpPr>
        <p:spPr>
          <a:xfrm>
            <a:off x="5890533" y="1749010"/>
            <a:ext cx="3957" cy="211777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C829737A-3ABF-8F0D-39B1-08E95D547329}"/>
              </a:ext>
            </a:extLst>
          </p:cNvPr>
          <p:cNvCxnSpPr>
            <a:cxnSpLocks/>
          </p:cNvCxnSpPr>
          <p:nvPr/>
        </p:nvCxnSpPr>
        <p:spPr>
          <a:xfrm>
            <a:off x="1852922" y="1956829"/>
            <a:ext cx="3957" cy="211777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Retângulo 11">
            <a:extLst>
              <a:ext uri="{FF2B5EF4-FFF2-40B4-BE49-F238E27FC236}">
                <a16:creationId xmlns:a16="http://schemas.microsoft.com/office/drawing/2014/main" id="{FC7BEB72-9D1F-62BD-0968-3114CA674E9B}"/>
              </a:ext>
            </a:extLst>
          </p:cNvPr>
          <p:cNvSpPr/>
          <p:nvPr/>
        </p:nvSpPr>
        <p:spPr>
          <a:xfrm>
            <a:off x="1009403" y="2167247"/>
            <a:ext cx="2038597" cy="702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>
                <a:cs typeface="Calibri"/>
              </a:rPr>
              <a:t>CHAVE SIMÉTRICA</a:t>
            </a:r>
            <a:endParaRPr lang="pt-BR" sz="240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4F18A39D-735A-B896-AFC9-599703299828}"/>
              </a:ext>
            </a:extLst>
          </p:cNvPr>
          <p:cNvSpPr/>
          <p:nvPr/>
        </p:nvSpPr>
        <p:spPr>
          <a:xfrm>
            <a:off x="8857012" y="2167246"/>
            <a:ext cx="2038597" cy="7026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400">
                <a:cs typeface="Calibri"/>
              </a:rPr>
              <a:t>CHAVE ASSIMÉTRICA</a:t>
            </a:r>
            <a:endParaRPr lang="pt-BR" sz="2400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45404DBC-8013-9409-E1AE-322A38FF0BD2}"/>
              </a:ext>
            </a:extLst>
          </p:cNvPr>
          <p:cNvCxnSpPr>
            <a:cxnSpLocks/>
          </p:cNvCxnSpPr>
          <p:nvPr/>
        </p:nvCxnSpPr>
        <p:spPr>
          <a:xfrm>
            <a:off x="9928144" y="1956828"/>
            <a:ext cx="3957" cy="211777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9A71F361-CCF9-5B73-28F5-53EC991FA7A4}"/>
              </a:ext>
            </a:extLst>
          </p:cNvPr>
          <p:cNvCxnSpPr>
            <a:cxnSpLocks/>
          </p:cNvCxnSpPr>
          <p:nvPr/>
        </p:nvCxnSpPr>
        <p:spPr>
          <a:xfrm>
            <a:off x="1902402" y="2867269"/>
            <a:ext cx="3957" cy="211777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FA73857B-A61A-410D-9D74-A2D3A51F3F95}"/>
              </a:ext>
            </a:extLst>
          </p:cNvPr>
          <p:cNvCxnSpPr>
            <a:cxnSpLocks/>
          </p:cNvCxnSpPr>
          <p:nvPr/>
        </p:nvCxnSpPr>
        <p:spPr>
          <a:xfrm flipV="1">
            <a:off x="764351" y="3069151"/>
            <a:ext cx="2586841" cy="1583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15164B5F-3ED1-7661-E2F6-4734A39DC20E}"/>
              </a:ext>
            </a:extLst>
          </p:cNvPr>
          <p:cNvCxnSpPr>
            <a:cxnSpLocks/>
          </p:cNvCxnSpPr>
          <p:nvPr/>
        </p:nvCxnSpPr>
        <p:spPr>
          <a:xfrm flipH="1">
            <a:off x="768309" y="3075087"/>
            <a:ext cx="5938" cy="231569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0F78CB20-C73A-E4C5-B5F9-90F657BD0B85}"/>
              </a:ext>
            </a:extLst>
          </p:cNvPr>
          <p:cNvCxnSpPr>
            <a:cxnSpLocks/>
          </p:cNvCxnSpPr>
          <p:nvPr/>
        </p:nvCxnSpPr>
        <p:spPr>
          <a:xfrm flipH="1">
            <a:off x="3331400" y="3075086"/>
            <a:ext cx="5938" cy="231569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Retângulo 18">
            <a:extLst>
              <a:ext uri="{FF2B5EF4-FFF2-40B4-BE49-F238E27FC236}">
                <a16:creationId xmlns:a16="http://schemas.microsoft.com/office/drawing/2014/main" id="{462B298E-7B33-6167-AE88-23EADE07E88A}"/>
              </a:ext>
            </a:extLst>
          </p:cNvPr>
          <p:cNvSpPr/>
          <p:nvPr/>
        </p:nvSpPr>
        <p:spPr>
          <a:xfrm>
            <a:off x="2592779" y="3285507"/>
            <a:ext cx="2622467" cy="128649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000">
                <a:cs typeface="Calibri"/>
              </a:rPr>
              <a:t>GERALMENTE COMPUTACIONALMENTE MAIS RÁPIDAS (TEMPO MENOR)</a:t>
            </a:r>
            <a:endParaRPr lang="pt-BR" sz="2400">
              <a:cs typeface="Calibri"/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13CB2140-D3BA-671D-1D09-CB421C090527}"/>
              </a:ext>
            </a:extLst>
          </p:cNvPr>
          <p:cNvSpPr/>
          <p:nvPr/>
        </p:nvSpPr>
        <p:spPr>
          <a:xfrm>
            <a:off x="108856" y="3305298"/>
            <a:ext cx="2187038" cy="123701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000">
                <a:cs typeface="Calibri"/>
              </a:rPr>
              <a:t>MENOS SEGURO POR POSSUIR UMA CHAVE ÚNICA COMPARTILHADA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EC526E6E-83E0-2E79-026B-DB8DF56641F8}"/>
              </a:ext>
            </a:extLst>
          </p:cNvPr>
          <p:cNvSpPr/>
          <p:nvPr/>
        </p:nvSpPr>
        <p:spPr>
          <a:xfrm>
            <a:off x="8589818" y="3077687"/>
            <a:ext cx="2622467" cy="65314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000">
                <a:cs typeface="Calibri"/>
              </a:rPr>
              <a:t>CRIPTOGRAFIA MODERNA</a:t>
            </a:r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49DC86AB-4C7A-55B0-8A19-11B656B6AE84}"/>
              </a:ext>
            </a:extLst>
          </p:cNvPr>
          <p:cNvCxnSpPr>
            <a:cxnSpLocks/>
          </p:cNvCxnSpPr>
          <p:nvPr/>
        </p:nvCxnSpPr>
        <p:spPr>
          <a:xfrm>
            <a:off x="9947936" y="2867269"/>
            <a:ext cx="3957" cy="211777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0A2DF978-5328-6D7B-58CC-24B13E552E00}"/>
              </a:ext>
            </a:extLst>
          </p:cNvPr>
          <p:cNvCxnSpPr>
            <a:cxnSpLocks/>
          </p:cNvCxnSpPr>
          <p:nvPr/>
        </p:nvCxnSpPr>
        <p:spPr>
          <a:xfrm>
            <a:off x="9947936" y="3738126"/>
            <a:ext cx="3957" cy="251361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8421A0F5-8C4D-5722-D762-2C275B6D67D1}"/>
              </a:ext>
            </a:extLst>
          </p:cNvPr>
          <p:cNvCxnSpPr>
            <a:cxnSpLocks/>
          </p:cNvCxnSpPr>
          <p:nvPr/>
        </p:nvCxnSpPr>
        <p:spPr>
          <a:xfrm flipV="1">
            <a:off x="5890534" y="3989488"/>
            <a:ext cx="5882241" cy="5937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9FA9DCC8-8A2E-4A40-5AE2-ADE592763C1C}"/>
              </a:ext>
            </a:extLst>
          </p:cNvPr>
          <p:cNvCxnSpPr>
            <a:cxnSpLocks/>
          </p:cNvCxnSpPr>
          <p:nvPr/>
        </p:nvCxnSpPr>
        <p:spPr>
          <a:xfrm>
            <a:off x="5900427" y="3995425"/>
            <a:ext cx="3957" cy="1488374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CC25B041-B2BA-20CD-E04D-E9BE385760B0}"/>
              </a:ext>
            </a:extLst>
          </p:cNvPr>
          <p:cNvCxnSpPr>
            <a:cxnSpLocks/>
          </p:cNvCxnSpPr>
          <p:nvPr/>
        </p:nvCxnSpPr>
        <p:spPr>
          <a:xfrm>
            <a:off x="8483311" y="3995426"/>
            <a:ext cx="3957" cy="143889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Conector de Seta Reta 27">
            <a:extLst>
              <a:ext uri="{FF2B5EF4-FFF2-40B4-BE49-F238E27FC236}">
                <a16:creationId xmlns:a16="http://schemas.microsoft.com/office/drawing/2014/main" id="{D2783F63-E30F-7E6A-88C4-CB02F27056D3}"/>
              </a:ext>
            </a:extLst>
          </p:cNvPr>
          <p:cNvCxnSpPr>
            <a:cxnSpLocks/>
          </p:cNvCxnSpPr>
          <p:nvPr/>
        </p:nvCxnSpPr>
        <p:spPr>
          <a:xfrm>
            <a:off x="11778714" y="3995427"/>
            <a:ext cx="3957" cy="1438893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" name="Retângulo 28">
            <a:extLst>
              <a:ext uri="{FF2B5EF4-FFF2-40B4-BE49-F238E27FC236}">
                <a16:creationId xmlns:a16="http://schemas.microsoft.com/office/drawing/2014/main" id="{82BDC0DA-697F-3895-EA72-5F69C4CF284D}"/>
              </a:ext>
            </a:extLst>
          </p:cNvPr>
          <p:cNvSpPr/>
          <p:nvPr/>
        </p:nvSpPr>
        <p:spPr>
          <a:xfrm>
            <a:off x="4027714" y="5472546"/>
            <a:ext cx="2068286" cy="93023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2000">
                <a:cs typeface="Calibri"/>
              </a:rPr>
              <a:t>PAR DE CHAVES (CHAVE PÚBLICA E PRIVADA)</a:t>
            </a: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B2D55868-88CB-209C-7D9F-908249B0BFF6}"/>
              </a:ext>
            </a:extLst>
          </p:cNvPr>
          <p:cNvSpPr/>
          <p:nvPr/>
        </p:nvSpPr>
        <p:spPr>
          <a:xfrm>
            <a:off x="6729350" y="5432961"/>
            <a:ext cx="2780804" cy="9698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just"/>
            <a:r>
              <a:rPr lang="pt-BR">
                <a:cs typeface="Calibri"/>
              </a:rPr>
              <a:t>MAIS SEGURA BASEADA EM PROBLEMAS MATEMÁTICOS SEM SOLUÇÃO EFICIENTE</a:t>
            </a:r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4FE57C0F-ED85-418E-AA5E-A517092079C4}"/>
              </a:ext>
            </a:extLst>
          </p:cNvPr>
          <p:cNvSpPr/>
          <p:nvPr/>
        </p:nvSpPr>
        <p:spPr>
          <a:xfrm>
            <a:off x="10163297" y="5432961"/>
            <a:ext cx="1900052" cy="96981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just"/>
            <a:r>
              <a:rPr lang="pt-BR">
                <a:cs typeface="Calibri"/>
              </a:rPr>
              <a:t>ALGORITMO DE ENCRIPTAÇÃO RSA</a:t>
            </a:r>
          </a:p>
        </p:txBody>
      </p:sp>
      <p:pic>
        <p:nvPicPr>
          <p:cNvPr id="32" name="Imagem 32" descr="Forma, Seta&#10;&#10;Descrição gerada automaticamente">
            <a:extLst>
              <a:ext uri="{FF2B5EF4-FFF2-40B4-BE49-F238E27FC236}">
                <a16:creationId xmlns:a16="http://schemas.microsoft.com/office/drawing/2014/main" id="{4DED0E29-0562-92FF-A5E0-D5E4C1F7F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101" y="895969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618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8F9F08-2CB0-090A-342C-D83868A6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0564" y="-129680"/>
            <a:ext cx="10515600" cy="1325563"/>
          </a:xfrm>
        </p:spPr>
        <p:txBody>
          <a:bodyPr/>
          <a:lstStyle/>
          <a:p>
            <a:r>
              <a:rPr lang="pt-BR" b="1">
                <a:cs typeface="Calibri Light"/>
              </a:rPr>
              <a:t>CHAVE SIMÉTRICA</a:t>
            </a:r>
            <a:endParaRPr lang="pt-BR" b="1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D30C19F-F89E-B392-F2AF-4661205103F5}"/>
              </a:ext>
            </a:extLst>
          </p:cNvPr>
          <p:cNvSpPr/>
          <p:nvPr/>
        </p:nvSpPr>
        <p:spPr>
          <a:xfrm>
            <a:off x="9896" y="1009402"/>
            <a:ext cx="12172207" cy="1880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6" descr="Placa com fundo preto&#10;&#10;Descrição gerada automaticamente">
            <a:extLst>
              <a:ext uri="{FF2B5EF4-FFF2-40B4-BE49-F238E27FC236}">
                <a16:creationId xmlns:a16="http://schemas.microsoft.com/office/drawing/2014/main" id="{F3083988-6A64-C0B3-5941-63CE6632A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2407" y="737633"/>
            <a:ext cx="7414160" cy="4145724"/>
          </a:xfrm>
          <a:prstGeom prst="rect">
            <a:avLst/>
          </a:prstGeom>
        </p:spPr>
      </p:pic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F20104F3-F24B-F045-D413-51EE1CF97D44}"/>
              </a:ext>
            </a:extLst>
          </p:cNvPr>
          <p:cNvCxnSpPr/>
          <p:nvPr/>
        </p:nvCxnSpPr>
        <p:spPr>
          <a:xfrm>
            <a:off x="1432956" y="3367643"/>
            <a:ext cx="3959" cy="36021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>
            <a:extLst>
              <a:ext uri="{FF2B5EF4-FFF2-40B4-BE49-F238E27FC236}">
                <a16:creationId xmlns:a16="http://schemas.microsoft.com/office/drawing/2014/main" id="{F5097CC6-AF6D-A296-0921-72E391C4CC0C}"/>
              </a:ext>
            </a:extLst>
          </p:cNvPr>
          <p:cNvSpPr txBox="1"/>
          <p:nvPr/>
        </p:nvSpPr>
        <p:spPr>
          <a:xfrm>
            <a:off x="821376" y="3730830"/>
            <a:ext cx="14646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cs typeface="Calibri"/>
              </a:rPr>
              <a:t>TEXTO PURO</a:t>
            </a:r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CC4F20B-688D-81E8-3A63-D6FFA1F6EA99}"/>
              </a:ext>
            </a:extLst>
          </p:cNvPr>
          <p:cNvSpPr/>
          <p:nvPr/>
        </p:nvSpPr>
        <p:spPr>
          <a:xfrm>
            <a:off x="811480" y="3740727"/>
            <a:ext cx="149431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138E1D92-2FE5-B475-CFAA-513B97166D3F}"/>
              </a:ext>
            </a:extLst>
          </p:cNvPr>
          <p:cNvCxnSpPr>
            <a:cxnSpLocks/>
          </p:cNvCxnSpPr>
          <p:nvPr/>
        </p:nvCxnSpPr>
        <p:spPr>
          <a:xfrm flipV="1">
            <a:off x="2284021" y="3955473"/>
            <a:ext cx="983672" cy="1583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ângulo 10">
            <a:extLst>
              <a:ext uri="{FF2B5EF4-FFF2-40B4-BE49-F238E27FC236}">
                <a16:creationId xmlns:a16="http://schemas.microsoft.com/office/drawing/2014/main" id="{EE947E6E-8BDF-D671-A289-BFAEC70D88E1}"/>
              </a:ext>
            </a:extLst>
          </p:cNvPr>
          <p:cNvSpPr/>
          <p:nvPr/>
        </p:nvSpPr>
        <p:spPr>
          <a:xfrm>
            <a:off x="3265714" y="3800103"/>
            <a:ext cx="149431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ENCRIPTAÇÃO</a:t>
            </a:r>
          </a:p>
        </p:txBody>
      </p:sp>
      <p:pic>
        <p:nvPicPr>
          <p:cNvPr id="13" name="Imagem 13" descr="Uma imagem contendo Texto&#10;&#10;Descrição gerada automaticamente">
            <a:extLst>
              <a:ext uri="{FF2B5EF4-FFF2-40B4-BE49-F238E27FC236}">
                <a16:creationId xmlns:a16="http://schemas.microsoft.com/office/drawing/2014/main" id="{8214BCC5-8882-2F53-2C5F-801BF2C64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582" y="4339813"/>
            <a:ext cx="1892136" cy="1068038"/>
          </a:xfrm>
          <a:prstGeom prst="rect">
            <a:avLst/>
          </a:prstGeom>
        </p:spPr>
      </p:pic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9A44FB34-C4AB-7F9A-7900-CAE86D38D55C}"/>
              </a:ext>
            </a:extLst>
          </p:cNvPr>
          <p:cNvCxnSpPr>
            <a:cxnSpLocks/>
          </p:cNvCxnSpPr>
          <p:nvPr/>
        </p:nvCxnSpPr>
        <p:spPr>
          <a:xfrm flipV="1">
            <a:off x="4758047" y="3965368"/>
            <a:ext cx="983672" cy="593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CF9BAD35-D085-E1E4-BB30-40BF44C2A395}"/>
              </a:ext>
            </a:extLst>
          </p:cNvPr>
          <p:cNvSpPr/>
          <p:nvPr/>
        </p:nvSpPr>
        <p:spPr>
          <a:xfrm>
            <a:off x="5739740" y="3809999"/>
            <a:ext cx="149431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REDE</a:t>
            </a:r>
          </a:p>
        </p:txBody>
      </p:sp>
      <p:pic>
        <p:nvPicPr>
          <p:cNvPr id="17" name="Imagem 17" descr="Logotipo&#10;&#10;Descrição gerada automaticamente">
            <a:extLst>
              <a:ext uri="{FF2B5EF4-FFF2-40B4-BE49-F238E27FC236}">
                <a16:creationId xmlns:a16="http://schemas.microsoft.com/office/drawing/2014/main" id="{7ADDEECA-3751-748F-5EA8-DDADC0BF3B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4504" y="3805423"/>
            <a:ext cx="3683328" cy="2047750"/>
          </a:xfrm>
          <a:prstGeom prst="rect">
            <a:avLst/>
          </a:prstGeom>
        </p:spPr>
      </p:pic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48B5ABE5-8883-8FA8-788E-A300A817AF7F}"/>
              </a:ext>
            </a:extLst>
          </p:cNvPr>
          <p:cNvCxnSpPr>
            <a:cxnSpLocks/>
          </p:cNvCxnSpPr>
          <p:nvPr/>
        </p:nvCxnSpPr>
        <p:spPr>
          <a:xfrm flipV="1">
            <a:off x="7232073" y="3965369"/>
            <a:ext cx="2012866" cy="593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19C3C26D-3FBD-0AD2-66F2-999FD9F1E615}"/>
              </a:ext>
            </a:extLst>
          </p:cNvPr>
          <p:cNvCxnSpPr>
            <a:cxnSpLocks/>
          </p:cNvCxnSpPr>
          <p:nvPr/>
        </p:nvCxnSpPr>
        <p:spPr>
          <a:xfrm flipV="1">
            <a:off x="5252852" y="3272642"/>
            <a:ext cx="3958" cy="70855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13EA9EE1-10A1-7F8E-EBF5-9E1A97A507D1}"/>
              </a:ext>
            </a:extLst>
          </p:cNvPr>
          <p:cNvSpPr/>
          <p:nvPr/>
        </p:nvSpPr>
        <p:spPr>
          <a:xfrm>
            <a:off x="4502727" y="2869869"/>
            <a:ext cx="172192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TEXTO CIFRADO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2F525D20-9819-F983-074F-EDF49F78DD19}"/>
              </a:ext>
            </a:extLst>
          </p:cNvPr>
          <p:cNvSpPr/>
          <p:nvPr/>
        </p:nvSpPr>
        <p:spPr>
          <a:xfrm>
            <a:off x="7293428" y="2850076"/>
            <a:ext cx="172192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TEXTO CIFRADO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75308416-102D-9A22-0B5C-8EB97D0AC1EB}"/>
              </a:ext>
            </a:extLst>
          </p:cNvPr>
          <p:cNvCxnSpPr>
            <a:cxnSpLocks/>
          </p:cNvCxnSpPr>
          <p:nvPr/>
        </p:nvCxnSpPr>
        <p:spPr>
          <a:xfrm flipV="1">
            <a:off x="8003968" y="3262745"/>
            <a:ext cx="3958" cy="70855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tângulo 23">
            <a:extLst>
              <a:ext uri="{FF2B5EF4-FFF2-40B4-BE49-F238E27FC236}">
                <a16:creationId xmlns:a16="http://schemas.microsoft.com/office/drawing/2014/main" id="{D608F1A4-0F3B-8EA0-D448-CAF368E7EFA1}"/>
              </a:ext>
            </a:extLst>
          </p:cNvPr>
          <p:cNvSpPr/>
          <p:nvPr/>
        </p:nvSpPr>
        <p:spPr>
          <a:xfrm>
            <a:off x="9242960" y="3770413"/>
            <a:ext cx="1860466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DESINCRIPTAÇÃO</a:t>
            </a:r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70C6CDCE-216B-0892-E8A4-F927306EB5FC}"/>
              </a:ext>
            </a:extLst>
          </p:cNvPr>
          <p:cNvCxnSpPr>
            <a:cxnSpLocks/>
          </p:cNvCxnSpPr>
          <p:nvPr/>
        </p:nvCxnSpPr>
        <p:spPr>
          <a:xfrm flipV="1">
            <a:off x="10220695" y="4173186"/>
            <a:ext cx="3958" cy="70855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tângulo 26">
            <a:extLst>
              <a:ext uri="{FF2B5EF4-FFF2-40B4-BE49-F238E27FC236}">
                <a16:creationId xmlns:a16="http://schemas.microsoft.com/office/drawing/2014/main" id="{C255336D-8608-88DF-A151-2EA1FCD528E1}"/>
              </a:ext>
            </a:extLst>
          </p:cNvPr>
          <p:cNvSpPr/>
          <p:nvPr/>
        </p:nvSpPr>
        <p:spPr>
          <a:xfrm>
            <a:off x="9312233" y="4878778"/>
            <a:ext cx="172192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TEXTO PURO</a:t>
            </a:r>
          </a:p>
        </p:txBody>
      </p:sp>
      <p:cxnSp>
        <p:nvCxnSpPr>
          <p:cNvPr id="28" name="Conector de Seta Reta 27">
            <a:extLst>
              <a:ext uri="{FF2B5EF4-FFF2-40B4-BE49-F238E27FC236}">
                <a16:creationId xmlns:a16="http://schemas.microsoft.com/office/drawing/2014/main" id="{A44DED04-D113-0C5D-B1C4-DE8A6118AC2B}"/>
              </a:ext>
            </a:extLst>
          </p:cNvPr>
          <p:cNvCxnSpPr>
            <a:cxnSpLocks/>
          </p:cNvCxnSpPr>
          <p:nvPr/>
        </p:nvCxnSpPr>
        <p:spPr>
          <a:xfrm flipV="1">
            <a:off x="10220695" y="5281549"/>
            <a:ext cx="3958" cy="70855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m 29" descr="Tela de um computador&#10;&#10;Descrição gerada automaticamente">
            <a:extLst>
              <a:ext uri="{FF2B5EF4-FFF2-40B4-BE49-F238E27FC236}">
                <a16:creationId xmlns:a16="http://schemas.microsoft.com/office/drawing/2014/main" id="{9D3FA6C3-CD52-486C-6264-07F97C1210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4945" y="5398696"/>
            <a:ext cx="2743200" cy="1543050"/>
          </a:xfrm>
          <a:prstGeom prst="rect">
            <a:avLst/>
          </a:prstGeom>
        </p:spPr>
      </p:pic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1A62F081-467C-DBF9-0D50-2EB54B3A4460}"/>
              </a:ext>
            </a:extLst>
          </p:cNvPr>
          <p:cNvCxnSpPr/>
          <p:nvPr/>
        </p:nvCxnSpPr>
        <p:spPr>
          <a:xfrm flipH="1">
            <a:off x="4100822" y="1974148"/>
            <a:ext cx="5937" cy="175556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08E8ADBC-02FE-E58C-B8EB-CFB6F088BB40}"/>
              </a:ext>
            </a:extLst>
          </p:cNvPr>
          <p:cNvCxnSpPr>
            <a:cxnSpLocks/>
          </p:cNvCxnSpPr>
          <p:nvPr/>
        </p:nvCxnSpPr>
        <p:spPr>
          <a:xfrm flipH="1">
            <a:off x="10384847" y="1974148"/>
            <a:ext cx="15833" cy="178525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de Seta Reta 35">
            <a:extLst>
              <a:ext uri="{FF2B5EF4-FFF2-40B4-BE49-F238E27FC236}">
                <a16:creationId xmlns:a16="http://schemas.microsoft.com/office/drawing/2014/main" id="{CFEB6E63-FFBD-5B14-B0BA-2A15358814D4}"/>
              </a:ext>
            </a:extLst>
          </p:cNvPr>
          <p:cNvCxnSpPr/>
          <p:nvPr/>
        </p:nvCxnSpPr>
        <p:spPr>
          <a:xfrm>
            <a:off x="4115419" y="1963016"/>
            <a:ext cx="6287984" cy="23751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ângulo 36">
            <a:extLst>
              <a:ext uri="{FF2B5EF4-FFF2-40B4-BE49-F238E27FC236}">
                <a16:creationId xmlns:a16="http://schemas.microsoft.com/office/drawing/2014/main" id="{6E2ACB88-073A-1F55-C315-5526F864A37A}"/>
              </a:ext>
            </a:extLst>
          </p:cNvPr>
          <p:cNvSpPr/>
          <p:nvPr/>
        </p:nvSpPr>
        <p:spPr>
          <a:xfrm>
            <a:off x="5571505" y="1573477"/>
            <a:ext cx="3542803" cy="3958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CHAVE SECRETA COMPARTILHADA</a:t>
            </a:r>
          </a:p>
        </p:txBody>
      </p:sp>
      <p:pic>
        <p:nvPicPr>
          <p:cNvPr id="38" name="Imagem 38">
            <a:extLst>
              <a:ext uri="{FF2B5EF4-FFF2-40B4-BE49-F238E27FC236}">
                <a16:creationId xmlns:a16="http://schemas.microsoft.com/office/drawing/2014/main" id="{FDA6F7DE-0584-D03B-F70F-1831967EA5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0954" y="890225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3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701480A8-3518-8859-D91B-465A89F411DF}"/>
              </a:ext>
            </a:extLst>
          </p:cNvPr>
          <p:cNvSpPr/>
          <p:nvPr/>
        </p:nvSpPr>
        <p:spPr>
          <a:xfrm>
            <a:off x="9896" y="1009402"/>
            <a:ext cx="12172207" cy="1880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CA846E2-C218-64F0-6F21-E513E8D466C2}"/>
              </a:ext>
            </a:extLst>
          </p:cNvPr>
          <p:cNvSpPr txBox="1"/>
          <p:nvPr/>
        </p:nvSpPr>
        <p:spPr>
          <a:xfrm>
            <a:off x="3309257" y="241466"/>
            <a:ext cx="670164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400" b="1">
                <a:latin typeface="Calibri Light"/>
              </a:rPr>
              <a:t>CHAVE ASSIMÉTRICA</a:t>
            </a:r>
            <a:r>
              <a:rPr lang="pt-BR" sz="4400">
                <a:latin typeface="Calibri Light"/>
                <a:cs typeface="Calibri Light"/>
              </a:rPr>
              <a:t>​</a:t>
            </a:r>
            <a:endParaRPr lang="pt-BR" sz="4400">
              <a:cs typeface="Calibri" panose="020F0502020204030204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139ABFC-F3CF-EA2F-8106-B7F43B110F8F}"/>
              </a:ext>
            </a:extLst>
          </p:cNvPr>
          <p:cNvSpPr txBox="1"/>
          <p:nvPr/>
        </p:nvSpPr>
        <p:spPr>
          <a:xfrm>
            <a:off x="296883" y="3433947"/>
            <a:ext cx="14646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>
                <a:cs typeface="Calibri"/>
              </a:rPr>
              <a:t>TEXTO PURO</a:t>
            </a:r>
            <a:endParaRPr lang="pt-BR"/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69709B7C-E079-D6BD-4218-01E9EB527EDA}"/>
              </a:ext>
            </a:extLst>
          </p:cNvPr>
          <p:cNvCxnSpPr/>
          <p:nvPr/>
        </p:nvCxnSpPr>
        <p:spPr>
          <a:xfrm>
            <a:off x="1126177" y="3130136"/>
            <a:ext cx="3959" cy="36021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ângulo 13">
            <a:extLst>
              <a:ext uri="{FF2B5EF4-FFF2-40B4-BE49-F238E27FC236}">
                <a16:creationId xmlns:a16="http://schemas.microsoft.com/office/drawing/2014/main" id="{569321E5-3452-2C65-720E-D7FC8C1CB1C7}"/>
              </a:ext>
            </a:extLst>
          </p:cNvPr>
          <p:cNvSpPr/>
          <p:nvPr/>
        </p:nvSpPr>
        <p:spPr>
          <a:xfrm>
            <a:off x="296882" y="3433947"/>
            <a:ext cx="149431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66292D4-6424-1630-97F9-A3B0FDA13006}"/>
              </a:ext>
            </a:extLst>
          </p:cNvPr>
          <p:cNvSpPr/>
          <p:nvPr/>
        </p:nvSpPr>
        <p:spPr>
          <a:xfrm>
            <a:off x="2780805" y="3493324"/>
            <a:ext cx="149431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ENCRIPTAÇÃO</a:t>
            </a:r>
          </a:p>
        </p:txBody>
      </p: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701A18F7-8B97-1AE2-8517-369915D4FEBC}"/>
              </a:ext>
            </a:extLst>
          </p:cNvPr>
          <p:cNvCxnSpPr>
            <a:cxnSpLocks/>
          </p:cNvCxnSpPr>
          <p:nvPr/>
        </p:nvCxnSpPr>
        <p:spPr>
          <a:xfrm>
            <a:off x="1789216" y="3624941"/>
            <a:ext cx="993568" cy="396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97F22FA8-017E-0386-5A4B-A5A0B4995270}"/>
              </a:ext>
            </a:extLst>
          </p:cNvPr>
          <p:cNvCxnSpPr>
            <a:cxnSpLocks/>
          </p:cNvCxnSpPr>
          <p:nvPr/>
        </p:nvCxnSpPr>
        <p:spPr>
          <a:xfrm flipV="1">
            <a:off x="4847112" y="2916382"/>
            <a:ext cx="3958" cy="70855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77A364D-3D8D-E3E9-7E41-9C4D6A579D03}"/>
              </a:ext>
            </a:extLst>
          </p:cNvPr>
          <p:cNvCxnSpPr>
            <a:cxnSpLocks/>
          </p:cNvCxnSpPr>
          <p:nvPr/>
        </p:nvCxnSpPr>
        <p:spPr>
          <a:xfrm flipV="1">
            <a:off x="4273138" y="3619005"/>
            <a:ext cx="2012866" cy="593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ângulo 25">
            <a:extLst>
              <a:ext uri="{FF2B5EF4-FFF2-40B4-BE49-F238E27FC236}">
                <a16:creationId xmlns:a16="http://schemas.microsoft.com/office/drawing/2014/main" id="{CD704A03-208D-7FBF-5323-ED478289C445}"/>
              </a:ext>
            </a:extLst>
          </p:cNvPr>
          <p:cNvSpPr/>
          <p:nvPr/>
        </p:nvSpPr>
        <p:spPr>
          <a:xfrm>
            <a:off x="4077195" y="2513609"/>
            <a:ext cx="172192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TEXTO CIFRADO</a:t>
            </a:r>
          </a:p>
        </p:txBody>
      </p:sp>
      <p:pic>
        <p:nvPicPr>
          <p:cNvPr id="28" name="Imagem 17" descr="Logotipo&#10;&#10;Descrição gerada automaticamente">
            <a:extLst>
              <a:ext uri="{FF2B5EF4-FFF2-40B4-BE49-F238E27FC236}">
                <a16:creationId xmlns:a16="http://schemas.microsoft.com/office/drawing/2014/main" id="{9E1A0C1F-8934-33CD-C2E5-E1F57998C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894" y="3340306"/>
            <a:ext cx="3683328" cy="2047750"/>
          </a:xfrm>
          <a:prstGeom prst="rect">
            <a:avLst/>
          </a:prstGeom>
        </p:spPr>
      </p:pic>
      <p:sp>
        <p:nvSpPr>
          <p:cNvPr id="30" name="Retângulo 29">
            <a:extLst>
              <a:ext uri="{FF2B5EF4-FFF2-40B4-BE49-F238E27FC236}">
                <a16:creationId xmlns:a16="http://schemas.microsoft.com/office/drawing/2014/main" id="{A2697E32-E7A7-844A-FB45-C6810B6AB9C9}"/>
              </a:ext>
            </a:extLst>
          </p:cNvPr>
          <p:cNvSpPr/>
          <p:nvPr/>
        </p:nvSpPr>
        <p:spPr>
          <a:xfrm>
            <a:off x="6284026" y="3433947"/>
            <a:ext cx="149431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REDE</a:t>
            </a:r>
          </a:p>
        </p:txBody>
      </p:sp>
      <p:cxnSp>
        <p:nvCxnSpPr>
          <p:cNvPr id="31" name="Conector de Seta Reta 30">
            <a:extLst>
              <a:ext uri="{FF2B5EF4-FFF2-40B4-BE49-F238E27FC236}">
                <a16:creationId xmlns:a16="http://schemas.microsoft.com/office/drawing/2014/main" id="{C2FF8647-D97F-4905-1DD6-2618551C0E61}"/>
              </a:ext>
            </a:extLst>
          </p:cNvPr>
          <p:cNvCxnSpPr>
            <a:cxnSpLocks/>
          </p:cNvCxnSpPr>
          <p:nvPr/>
        </p:nvCxnSpPr>
        <p:spPr>
          <a:xfrm flipV="1">
            <a:off x="8310748" y="2916382"/>
            <a:ext cx="3958" cy="70855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E4CACB92-967C-5CBC-8EB9-2B1C8A4476B1}"/>
              </a:ext>
            </a:extLst>
          </p:cNvPr>
          <p:cNvCxnSpPr>
            <a:cxnSpLocks/>
          </p:cNvCxnSpPr>
          <p:nvPr/>
        </p:nvCxnSpPr>
        <p:spPr>
          <a:xfrm flipV="1">
            <a:off x="7776358" y="3619005"/>
            <a:ext cx="2012866" cy="593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tângulo 32">
            <a:extLst>
              <a:ext uri="{FF2B5EF4-FFF2-40B4-BE49-F238E27FC236}">
                <a16:creationId xmlns:a16="http://schemas.microsoft.com/office/drawing/2014/main" id="{5B6D6690-3D97-75A4-5329-8BA986022568}"/>
              </a:ext>
            </a:extLst>
          </p:cNvPr>
          <p:cNvSpPr/>
          <p:nvPr/>
        </p:nvSpPr>
        <p:spPr>
          <a:xfrm>
            <a:off x="7402285" y="2513609"/>
            <a:ext cx="172192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TEXTO CIFRADO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8521F439-415A-F1D5-159B-96B7387D1C3C}"/>
              </a:ext>
            </a:extLst>
          </p:cNvPr>
          <p:cNvSpPr/>
          <p:nvPr/>
        </p:nvSpPr>
        <p:spPr>
          <a:xfrm>
            <a:off x="9787246" y="3433945"/>
            <a:ext cx="1860466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DESINCRIPTAÇÃO</a:t>
            </a:r>
          </a:p>
        </p:txBody>
      </p:sp>
      <p:cxnSp>
        <p:nvCxnSpPr>
          <p:cNvPr id="36" name="Conector de Seta Reta 35">
            <a:extLst>
              <a:ext uri="{FF2B5EF4-FFF2-40B4-BE49-F238E27FC236}">
                <a16:creationId xmlns:a16="http://schemas.microsoft.com/office/drawing/2014/main" id="{46D88FDF-C775-07CE-77F6-BFEB703FCA72}"/>
              </a:ext>
            </a:extLst>
          </p:cNvPr>
          <p:cNvCxnSpPr>
            <a:cxnSpLocks/>
          </p:cNvCxnSpPr>
          <p:nvPr/>
        </p:nvCxnSpPr>
        <p:spPr>
          <a:xfrm flipV="1">
            <a:off x="10764982" y="3836719"/>
            <a:ext cx="3958" cy="70855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tângulo 37">
            <a:extLst>
              <a:ext uri="{FF2B5EF4-FFF2-40B4-BE49-F238E27FC236}">
                <a16:creationId xmlns:a16="http://schemas.microsoft.com/office/drawing/2014/main" id="{36BD2163-27A4-5E76-F69B-1013313B3CCA}"/>
              </a:ext>
            </a:extLst>
          </p:cNvPr>
          <p:cNvSpPr/>
          <p:nvPr/>
        </p:nvSpPr>
        <p:spPr>
          <a:xfrm>
            <a:off x="9925791" y="4542311"/>
            <a:ext cx="1721921" cy="405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>
                <a:solidFill>
                  <a:schemeClr val="tx1"/>
                </a:solidFill>
                <a:cs typeface="Calibri"/>
              </a:rPr>
              <a:t>TEXTO PURO</a:t>
            </a:r>
          </a:p>
        </p:txBody>
      </p:sp>
      <p:pic>
        <p:nvPicPr>
          <p:cNvPr id="39" name="Imagem 39">
            <a:extLst>
              <a:ext uri="{FF2B5EF4-FFF2-40B4-BE49-F238E27FC236}">
                <a16:creationId xmlns:a16="http://schemas.microsoft.com/office/drawing/2014/main" id="{1E607345-539B-0BC8-3C3B-CF5CEADE1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0296" y="3686670"/>
            <a:ext cx="7780316" cy="4353543"/>
          </a:xfrm>
          <a:prstGeom prst="rect">
            <a:avLst/>
          </a:prstGeom>
        </p:spPr>
      </p:pic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EA569D20-6F90-C5BC-7AA9-CBFC35502B45}"/>
              </a:ext>
            </a:extLst>
          </p:cNvPr>
          <p:cNvCxnSpPr>
            <a:cxnSpLocks/>
          </p:cNvCxnSpPr>
          <p:nvPr/>
        </p:nvCxnSpPr>
        <p:spPr>
          <a:xfrm flipV="1">
            <a:off x="3263735" y="1847603"/>
            <a:ext cx="3958" cy="163879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3CA84B32-1D2C-115A-2DAC-8A82FB6957E2}"/>
              </a:ext>
            </a:extLst>
          </p:cNvPr>
          <p:cNvSpPr txBox="1"/>
          <p:nvPr/>
        </p:nvSpPr>
        <p:spPr>
          <a:xfrm>
            <a:off x="821376" y="1553687"/>
            <a:ext cx="17841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>
                <a:cs typeface="Calibri"/>
              </a:rPr>
              <a:t>JOÃO</a:t>
            </a:r>
            <a:endParaRPr lang="pt-BR"/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B275CCBB-39BD-1895-26CB-C3E7EB827401}"/>
              </a:ext>
            </a:extLst>
          </p:cNvPr>
          <p:cNvSpPr txBox="1"/>
          <p:nvPr/>
        </p:nvSpPr>
        <p:spPr>
          <a:xfrm>
            <a:off x="11172700" y="5324102"/>
            <a:ext cx="17841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>
                <a:cs typeface="Calibri"/>
              </a:rPr>
              <a:t>CARLA</a:t>
            </a:r>
            <a:endParaRPr lang="pt-BR"/>
          </a:p>
        </p:txBody>
      </p: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2ED8C366-06B6-18E1-081C-2A10FF8BDDB0}"/>
              </a:ext>
            </a:extLst>
          </p:cNvPr>
          <p:cNvCxnSpPr>
            <a:cxnSpLocks/>
          </p:cNvCxnSpPr>
          <p:nvPr/>
        </p:nvCxnSpPr>
        <p:spPr>
          <a:xfrm flipV="1">
            <a:off x="3234047" y="1857499"/>
            <a:ext cx="7554684" cy="5936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Imagem 46" descr="Uma imagem contendo Ícone&#10;&#10;Descrição gerada automaticamente">
            <a:extLst>
              <a:ext uri="{FF2B5EF4-FFF2-40B4-BE49-F238E27FC236}">
                <a16:creationId xmlns:a16="http://schemas.microsoft.com/office/drawing/2014/main" id="{215F113F-A5B6-10EE-34F7-EA49F06F1F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2348" y="975137"/>
            <a:ext cx="2743200" cy="1543050"/>
          </a:xfrm>
          <a:prstGeom prst="rect">
            <a:avLst/>
          </a:prstGeom>
        </p:spPr>
      </p:pic>
      <p:sp>
        <p:nvSpPr>
          <p:cNvPr id="47" name="CaixaDeTexto 46">
            <a:extLst>
              <a:ext uri="{FF2B5EF4-FFF2-40B4-BE49-F238E27FC236}">
                <a16:creationId xmlns:a16="http://schemas.microsoft.com/office/drawing/2014/main" id="{59C872D5-7FE9-19C7-807F-D73E7E5CB3A2}"/>
              </a:ext>
            </a:extLst>
          </p:cNvPr>
          <p:cNvSpPr txBox="1"/>
          <p:nvPr/>
        </p:nvSpPr>
        <p:spPr>
          <a:xfrm>
            <a:off x="9787245" y="1266700"/>
            <a:ext cx="297167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cs typeface="Calibri"/>
              </a:rPr>
              <a:t>CHAVE PÚBLICA DA CARLA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77BEE882-6086-6A35-81D5-54397E953B9D}"/>
              </a:ext>
            </a:extLst>
          </p:cNvPr>
          <p:cNvCxnSpPr>
            <a:cxnSpLocks/>
          </p:cNvCxnSpPr>
          <p:nvPr/>
        </p:nvCxnSpPr>
        <p:spPr>
          <a:xfrm flipV="1">
            <a:off x="10863942" y="2896588"/>
            <a:ext cx="3958" cy="53043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Imagem 50" descr="Uma imagem contendo Ícone&#10;&#10;Descrição gerada automaticamente">
            <a:extLst>
              <a:ext uri="{FF2B5EF4-FFF2-40B4-BE49-F238E27FC236}">
                <a16:creationId xmlns:a16="http://schemas.microsoft.com/office/drawing/2014/main" id="{AD4759F0-8215-18A3-E0AA-02C6E0A02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2036" y="1964748"/>
            <a:ext cx="2743200" cy="1543050"/>
          </a:xfrm>
          <a:prstGeom prst="rect">
            <a:avLst/>
          </a:prstGeom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B5AEEE7B-3800-AC80-FFA3-4E9B5E133022}"/>
              </a:ext>
            </a:extLst>
          </p:cNvPr>
          <p:cNvSpPr txBox="1"/>
          <p:nvPr/>
        </p:nvSpPr>
        <p:spPr>
          <a:xfrm>
            <a:off x="9757556" y="2266206"/>
            <a:ext cx="297167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600">
                <a:cs typeface="Calibri"/>
              </a:rPr>
              <a:t>CHAVE PRIVADA DA CARLA</a:t>
            </a:r>
          </a:p>
        </p:txBody>
      </p:sp>
      <p:pic>
        <p:nvPicPr>
          <p:cNvPr id="52" name="Imagem 52">
            <a:extLst>
              <a:ext uri="{FF2B5EF4-FFF2-40B4-BE49-F238E27FC236}">
                <a16:creationId xmlns:a16="http://schemas.microsoft.com/office/drawing/2014/main" id="{159FCAF8-6A6C-4FB4-1B51-67277BF466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53340" y="1737137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095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2B2123-FAF1-AE74-7F0A-1B7DF1307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276" y="984318"/>
            <a:ext cx="967038" cy="259472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/>
              <a:t> RSA</a:t>
            </a:r>
            <a:br>
              <a:rPr lang="pt-BR" b="1"/>
            </a:br>
            <a:r>
              <a:rPr lang="pt-BR" b="1"/>
              <a:t> </a:t>
            </a:r>
            <a:br>
              <a:rPr lang="pt-BR"/>
            </a:br>
            <a:r>
              <a:rPr lang="pt-BR"/>
              <a:t>	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A9219C-D7D1-6D6E-6B77-34BD6FDAE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pt-BR"/>
              <a:t>O sistema de criptografia RSA, que recebe o nome de seus inventores (</a:t>
            </a:r>
            <a:r>
              <a:rPr lang="pt-BR" err="1"/>
              <a:t>Rivest</a:t>
            </a:r>
            <a:r>
              <a:rPr lang="pt-BR"/>
              <a:t>, </a:t>
            </a:r>
            <a:r>
              <a:rPr lang="pt-BR" err="1"/>
              <a:t>Shamir</a:t>
            </a:r>
            <a:r>
              <a:rPr lang="pt-BR"/>
              <a:t> e </a:t>
            </a:r>
            <a:r>
              <a:rPr lang="pt-BR" err="1"/>
              <a:t>Adleman</a:t>
            </a:r>
            <a:r>
              <a:rPr lang="pt-BR"/>
              <a:t>), é o algoritmo de chave-pública mais comum e também considerado um dos mais seguros.</a:t>
            </a:r>
          </a:p>
          <a:p>
            <a:r>
              <a:rPr lang="pt-BR"/>
              <a:t>Aplicações:</a:t>
            </a:r>
          </a:p>
          <a:p>
            <a:pPr marL="0" indent="0" algn="just">
              <a:buNone/>
            </a:pPr>
            <a:r>
              <a:rPr lang="pt-BR"/>
              <a:t>	1. Através do protocolo SSL (Security Socket </a:t>
            </a:r>
            <a:r>
              <a:rPr lang="pt-BR" err="1"/>
              <a:t>Layer</a:t>
            </a:r>
            <a:r>
              <a:rPr lang="pt-BR"/>
              <a:t>), faz a proteção do tráfico de dados.</a:t>
            </a:r>
          </a:p>
          <a:p>
            <a:pPr marL="0" indent="0" algn="just">
              <a:buNone/>
            </a:pPr>
            <a:r>
              <a:rPr lang="pt-BR"/>
              <a:t>	2. Garante a </a:t>
            </a:r>
            <a:r>
              <a:rPr lang="pt-BR" err="1"/>
              <a:t>autentificação</a:t>
            </a:r>
            <a:r>
              <a:rPr lang="pt-BR"/>
              <a:t> em PGP (</a:t>
            </a:r>
            <a:r>
              <a:rPr lang="pt-BR" err="1"/>
              <a:t>Pretty</a:t>
            </a:r>
            <a:r>
              <a:rPr lang="pt-BR"/>
              <a:t> </a:t>
            </a:r>
            <a:r>
              <a:rPr lang="pt-BR" err="1"/>
              <a:t>Good</a:t>
            </a:r>
            <a:r>
              <a:rPr lang="pt-BR"/>
              <a:t> </a:t>
            </a:r>
            <a:r>
              <a:rPr lang="pt-BR" err="1"/>
              <a:t>Privacy</a:t>
            </a:r>
            <a:r>
              <a:rPr lang="pt-BR"/>
              <a:t>) e a privacidade de e-mails.</a:t>
            </a:r>
          </a:p>
          <a:p>
            <a:pPr marL="0" indent="0" algn="just">
              <a:buNone/>
            </a:pPr>
            <a:r>
              <a:rPr lang="pt-BR"/>
              <a:t>	3. Garante a conexão remota por SSH (</a:t>
            </a:r>
            <a:r>
              <a:rPr lang="pt-BR" err="1"/>
              <a:t>Secure</a:t>
            </a:r>
            <a:r>
              <a:rPr lang="pt-BR"/>
              <a:t> Shell).</a:t>
            </a:r>
          </a:p>
          <a:p>
            <a:pPr marL="0" indent="0" algn="just">
              <a:buNone/>
            </a:pPr>
            <a:r>
              <a:rPr lang="pt-BR"/>
              <a:t>	4. Além disso, está presente como uma ferramenta importante nos sistemas de pagamentos modernos através do protocolo SET (</a:t>
            </a:r>
            <a:r>
              <a:rPr lang="pt-BR" err="1"/>
              <a:t>Secure</a:t>
            </a:r>
            <a:r>
              <a:rPr lang="pt-BR"/>
              <a:t> Eletronic </a:t>
            </a:r>
            <a:r>
              <a:rPr lang="pt-BR" err="1"/>
              <a:t>Transaction</a:t>
            </a:r>
            <a:r>
              <a:rPr lang="pt-BR"/>
              <a:t>).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4855383-F289-5E7C-4C1A-6025EEBAD676}"/>
              </a:ext>
            </a:extLst>
          </p:cNvPr>
          <p:cNvSpPr/>
          <p:nvPr/>
        </p:nvSpPr>
        <p:spPr>
          <a:xfrm>
            <a:off x="9896" y="1310959"/>
            <a:ext cx="12172207" cy="1880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26" name="Picture 2" descr="Ícone de cadeado azul bloqueado com barra de senha e símbolos de asterisco  ocultos isolados no fundo branco | Vetor Premium">
            <a:extLst>
              <a:ext uri="{FF2B5EF4-FFF2-40B4-BE49-F238E27FC236}">
                <a16:creationId xmlns:a16="http://schemas.microsoft.com/office/drawing/2014/main" id="{3A238FA8-EC90-C931-8B02-63F2E8998D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1154" y="5708621"/>
            <a:ext cx="936683" cy="936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2617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12E4E2-5D87-0EA9-6307-A2314BBC4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096" y="173421"/>
            <a:ext cx="10515600" cy="1325563"/>
          </a:xfrm>
        </p:spPr>
        <p:txBody>
          <a:bodyPr/>
          <a:lstStyle/>
          <a:p>
            <a:pPr algn="ctr"/>
            <a:r>
              <a:rPr lang="pt-BR" b="1"/>
              <a:t>VULNERABILIDADES DO RSA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7BD8E1-8AE6-0C87-1D7B-33FC39338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/>
              <a:t>Fatoração da Chave-Pública:</a:t>
            </a:r>
          </a:p>
          <a:p>
            <a:pPr marL="0" indent="0">
              <a:buNone/>
            </a:pPr>
            <a:r>
              <a:rPr lang="pt-BR"/>
              <a:t>	É recomendado para tornar o sistema RSA seguro que o tamanho 	em bits das variáveis p e q  seja de 512. ( 154 dígitos decimais ).</a:t>
            </a:r>
          </a:p>
          <a:p>
            <a:pPr marL="0" indent="0">
              <a:buNone/>
            </a:pPr>
            <a:r>
              <a:rPr lang="pt-BR"/>
              <a:t>	Isto torna o tamanho de N igual a 1024 bits.</a:t>
            </a:r>
          </a:p>
          <a:p>
            <a:pPr marL="0" indent="0">
              <a:buNone/>
            </a:pPr>
            <a:endParaRPr lang="pt-BR"/>
          </a:p>
          <a:p>
            <a:r>
              <a:rPr lang="pt-BR"/>
              <a:t>Desvendar o valor de d.</a:t>
            </a:r>
          </a:p>
          <a:p>
            <a:pPr marL="0" indent="0">
              <a:buNone/>
            </a:pPr>
            <a:endParaRPr lang="pt-BR"/>
          </a:p>
          <a:p>
            <a:r>
              <a:rPr lang="pt-BR"/>
              <a:t>Ataque cíclico.</a:t>
            </a:r>
          </a:p>
          <a:p>
            <a:pPr marL="0" indent="0">
              <a:buNone/>
            </a:pPr>
            <a:endParaRPr lang="pt-BR"/>
          </a:p>
          <a:p>
            <a:r>
              <a:rPr lang="pt-BR"/>
              <a:t>Ataque de módulos comuns.</a:t>
            </a:r>
          </a:p>
          <a:p>
            <a:pPr marL="0" indent="0">
              <a:buNone/>
            </a:pPr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9604FB4C-F397-26AD-11E7-BD37A9C2047B}"/>
              </a:ext>
            </a:extLst>
          </p:cNvPr>
          <p:cNvSpPr/>
          <p:nvPr/>
        </p:nvSpPr>
        <p:spPr>
          <a:xfrm>
            <a:off x="19793" y="1310959"/>
            <a:ext cx="12172207" cy="1880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6045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13AB0B-D5F5-5D4B-35B0-834B887D8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3421"/>
            <a:ext cx="10515600" cy="1325563"/>
          </a:xfrm>
        </p:spPr>
        <p:txBody>
          <a:bodyPr/>
          <a:lstStyle/>
          <a:p>
            <a:pPr algn="ctr"/>
            <a:r>
              <a:rPr lang="pt-BR" b="1"/>
              <a:t>ALGORITMO </a:t>
            </a:r>
            <a:endParaRPr lang="pt-B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2EAEDE8D-C5B7-45B0-1904-D1F2DC6443B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 vert="horz" lIns="91440" tIns="45720" rIns="91440" bIns="45720" rtlCol="0" anchor="t">
                <a:normAutofit lnSpcReduction="10000"/>
              </a:bodyPr>
              <a:lstStyle/>
              <a:p>
                <a:pPr>
                  <a:buFont typeface="Wingdings" panose="05000000000000000000" pitchFamily="2" charset="2"/>
                  <a:buChar char="Ø"/>
                </a:pPr>
                <a:r>
                  <a:rPr lang="pt-BR" sz="2000"/>
                  <a:t> Define-se p e q como dois números primos grandes.</a:t>
                </a:r>
                <a:endParaRPr lang="pt-BR" sz="2000">
                  <a:cs typeface="Calibri"/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pt-BR" sz="2000"/>
                  <a:t> Define-se |N|= p × q .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pt-BR" sz="2000"/>
                  <a:t> Encontra-se a quantidade de </a:t>
                </a:r>
                <a:r>
                  <a:rPr lang="pt-BR" sz="2000" err="1"/>
                  <a:t>coprimos</a:t>
                </a:r>
                <a:r>
                  <a:rPr lang="pt-BR" sz="2000"/>
                  <a:t> de N pela fórmula </a:t>
                </a:r>
                <a:r>
                  <a:rPr lang="pt-BR" sz="2000" err="1"/>
                  <a:t>totiente</a:t>
                </a:r>
                <a:r>
                  <a:rPr lang="pt-BR" sz="2000"/>
                  <a:t> de Euler: </a:t>
                </a:r>
                <a:r>
                  <a:rPr lang="pt-BR" sz="2000" err="1"/>
                  <a:t>tot</a:t>
                </a:r>
                <a:r>
                  <a:rPr lang="pt-BR" sz="2000"/>
                  <a:t>(N) = ( p – 1 ) × ( q – 1 ).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pt-BR" sz="2000"/>
                  <a:t>Escolhe-se aleatoriamente um número “e” tal que seja um dos </a:t>
                </a:r>
                <a:r>
                  <a:rPr lang="pt-BR" sz="2000" err="1"/>
                  <a:t>coprimos</a:t>
                </a:r>
                <a:r>
                  <a:rPr lang="pt-BR" sz="2000"/>
                  <a:t> de N, e o mesmo irá compor a chave-pública.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pt-BR" sz="2000"/>
                  <a:t>Escolhe-se também um número “d” tal que: e × d </a:t>
                </a:r>
                <a:r>
                  <a:rPr lang="pt-BR" sz="2000" err="1"/>
                  <a:t>mod</a:t>
                </a:r>
                <a:r>
                  <a:rPr lang="pt-BR" sz="2000"/>
                  <a:t> </a:t>
                </a:r>
                <a:r>
                  <a:rPr lang="pt-BR" sz="2000" err="1"/>
                  <a:t>tot</a:t>
                </a:r>
                <a:r>
                  <a:rPr lang="pt-BR" sz="2000"/>
                  <a:t>(N) = 1.</a:t>
                </a:r>
              </a:p>
              <a:p>
                <a:pPr lvl="2"/>
                <a:r>
                  <a:rPr lang="pt-BR">
                    <a:solidFill>
                      <a:schemeClr val="accent5">
                        <a:lumMod val="50000"/>
                      </a:schemeClr>
                    </a:solidFill>
                  </a:rPr>
                  <a:t>A chave pública é (N, e).</a:t>
                </a:r>
              </a:p>
              <a:p>
                <a:pPr lvl="2"/>
                <a:r>
                  <a:rPr lang="pt-BR">
                    <a:solidFill>
                      <a:schemeClr val="accent5">
                        <a:lumMod val="50000"/>
                      </a:schemeClr>
                    </a:solidFill>
                  </a:rPr>
                  <a:t>A chave privada é o número d.</a:t>
                </a:r>
                <a:endParaRPr lang="pt-BR"/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pt-BR" sz="2000"/>
                  <a:t> É calculado a encriptação da mensagem com:</a:t>
                </a:r>
              </a:p>
              <a:p>
                <a:pPr lvl="2"/>
                <a:r>
                  <a:rPr lang="pt-BR" sz="2200">
                    <a:cs typeface="Calibri"/>
                  </a:rPr>
                  <a:t>C = M</a:t>
                </a:r>
                <a:r>
                  <a:rPr lang="pt-BR" sz="2200" baseline="30000">
                    <a:cs typeface="Calibri"/>
                  </a:rPr>
                  <a:t>e</a:t>
                </a:r>
                <a:r>
                  <a:rPr lang="pt-BR" sz="2200">
                    <a:cs typeface="Calibri"/>
                  </a:rPr>
                  <a:t> </a:t>
                </a:r>
                <a:r>
                  <a:rPr lang="pt-BR" sz="2200" err="1">
                    <a:cs typeface="Calibri"/>
                  </a:rPr>
                  <a:t>mod</a:t>
                </a:r>
                <a:r>
                  <a:rPr lang="pt-BR" sz="2200">
                    <a:cs typeface="Calibri"/>
                  </a:rPr>
                  <a:t> N </a:t>
                </a:r>
                <a:endParaRPr lang="pt-BR" sz="2000"/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pt-BR" sz="2000"/>
                  <a:t>Para reverter o cálculo, é feito a decriptação:</a:t>
                </a:r>
              </a:p>
              <a:p>
                <a:pPr lvl="2"/>
                <a:r>
                  <a:rPr lang="pt-BR"/>
                  <a:t>M 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pt-BR"/>
                  <a:t> </a:t>
                </a:r>
                <a:r>
                  <a:rPr lang="pt-BR" err="1"/>
                  <a:t>mod</a:t>
                </a:r>
                <a:r>
                  <a:rPr lang="pt-BR"/>
                  <a:t> N</a:t>
                </a:r>
              </a:p>
              <a:p>
                <a:pPr>
                  <a:buFont typeface="Wingdings" panose="05000000000000000000" pitchFamily="2" charset="2"/>
                  <a:buChar char="Ø"/>
                </a:pPr>
                <a:endParaRPr lang="pt-BR" sz="2000">
                  <a:cs typeface="Calibri" panose="020F0502020204030204"/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endParaRPr lang="pt-BR" sz="2000"/>
              </a:p>
              <a:p>
                <a:pPr marL="1371600" lvl="3" indent="0">
                  <a:buNone/>
                </a:pPr>
                <a:endParaRPr lang="pt-BR"/>
              </a:p>
              <a:p>
                <a:pPr lvl="3">
                  <a:buFont typeface="Wingdings" panose="05000000000000000000" pitchFamily="2" charset="2"/>
                  <a:buChar char="Ø"/>
                </a:pPr>
                <a:endParaRPr lang="pt-BR"/>
              </a:p>
              <a:p>
                <a:pPr marL="1371600" lvl="3" indent="0">
                  <a:buNone/>
                </a:pPr>
                <a:endParaRPr lang="pt-BR"/>
              </a:p>
              <a:p>
                <a:endParaRPr lang="pt-BR" sz="2000"/>
              </a:p>
              <a:p>
                <a:pPr>
                  <a:buFont typeface="Wingdings" panose="05000000000000000000" pitchFamily="2" charset="2"/>
                  <a:buChar char="Ø"/>
                </a:pPr>
                <a:endParaRPr lang="pt-BR" sz="2400"/>
              </a:p>
              <a:p>
                <a:pPr marL="914400" lvl="2" indent="0">
                  <a:buNone/>
                </a:pPr>
                <a:endParaRPr lang="pt-BR" sz="1800">
                  <a:solidFill>
                    <a:schemeClr val="accent5">
                      <a:lumMod val="50000"/>
                    </a:schemeClr>
                  </a:solidFill>
                </a:endParaRPr>
              </a:p>
              <a:p>
                <a:pPr>
                  <a:buFont typeface="Wingdings" panose="05000000000000000000" pitchFamily="2" charset="2"/>
                  <a:buChar char="Ø"/>
                </a:pPr>
                <a:endParaRPr lang="pt-BR"/>
              </a:p>
            </p:txBody>
          </p:sp>
        </mc:Choice>
        <mc:Fallback xmlns="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2EAEDE8D-C5B7-45B0-1904-D1F2DC6443B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22" t="-1961" r="-174" b="-15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tângulo 3">
            <a:extLst>
              <a:ext uri="{FF2B5EF4-FFF2-40B4-BE49-F238E27FC236}">
                <a16:creationId xmlns:a16="http://schemas.microsoft.com/office/drawing/2014/main" id="{4C95A1B1-B702-860A-F6A1-7A8DC9E6C87D}"/>
              </a:ext>
            </a:extLst>
          </p:cNvPr>
          <p:cNvSpPr/>
          <p:nvPr/>
        </p:nvSpPr>
        <p:spPr>
          <a:xfrm>
            <a:off x="19793" y="1310959"/>
            <a:ext cx="12172207" cy="18802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25276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9" baseType="lpstr">
      <vt:lpstr>Tema do Office</vt:lpstr>
      <vt:lpstr>Apresentação do PowerPoint</vt:lpstr>
      <vt:lpstr>TERMINOLOGIA DA CRIPTOGRAFIA</vt:lpstr>
      <vt:lpstr>CLASSIFICAÇÃO</vt:lpstr>
      <vt:lpstr>CHAVE SIMÉTRICA</vt:lpstr>
      <vt:lpstr>Apresentação do PowerPoint</vt:lpstr>
      <vt:lpstr> RSA    </vt:lpstr>
      <vt:lpstr>VULNERABILIDADES DO RSA</vt:lpstr>
      <vt:lpstr>ALGORITMO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3</cp:revision>
  <dcterms:created xsi:type="dcterms:W3CDTF">2022-11-26T16:35:25Z</dcterms:created>
  <dcterms:modified xsi:type="dcterms:W3CDTF">2022-11-27T22:41:45Z</dcterms:modified>
</cp:coreProperties>
</file>

<file path=docProps/thumbnail.jpeg>
</file>